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70" r:id="rId14"/>
    <p:sldId id="271" r:id="rId15"/>
    <p:sldId id="269" r:id="rId16"/>
    <p:sldId id="272" r:id="rId17"/>
    <p:sldId id="273" r:id="rId18"/>
    <p:sldId id="274" r:id="rId19"/>
    <p:sldId id="275" r:id="rId20"/>
    <p:sldId id="277" r:id="rId21"/>
    <p:sldId id="276" r:id="rId22"/>
    <p:sldId id="291" r:id="rId23"/>
    <p:sldId id="279" r:id="rId24"/>
    <p:sldId id="278" r:id="rId25"/>
    <p:sldId id="280" r:id="rId26"/>
    <p:sldId id="293" r:id="rId27"/>
    <p:sldId id="282" r:id="rId28"/>
    <p:sldId id="281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2" r:id="rId38"/>
    <p:sldId id="296" r:id="rId39"/>
    <p:sldId id="295" r:id="rId40"/>
    <p:sldId id="297" r:id="rId41"/>
    <p:sldId id="264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5DAA9-8FD5-44DB-B3F1-B87866258D7F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3688A-BBB9-4B42-890B-E28310E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114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688A-BBB9-4B42-890B-E28310EC05C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338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688A-BBB9-4B42-890B-E28310EC05C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909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688A-BBB9-4B42-890B-E28310EC05C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560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688A-BBB9-4B42-890B-E28310EC05C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074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688A-BBB9-4B42-890B-E28310EC05C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731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61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957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940556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241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187404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18391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72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9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037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47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35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01D58-E949-4BCB-829A-BBF80E38D59C}" type="datetime1">
              <a:rPr lang="en-US" smtClean="0"/>
              <a:t>1/31/2025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50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1/31/2025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78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14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1/31/2025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38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A1D9-D323-4F4E-8655-25E2D32CE742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82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B6010573-7AB9-F052-BE17-8F7E5E26F4B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677" t="909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7B1E8B16-F0E6-422E-A6A6-0422A7733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30CBBCD0-ED2A-4FC8-AB71-E3C2738F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C7B311-D760-4C87-BE5E-921FFB4E8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913202-1810-4FA2-987B-A7B98049C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95EFBC61-02DC-4AEA-AA2D-A9EABA467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5637DFC4-70BC-4CB4-85D2-651A7C6A5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8F1E9F4-66ED-4E73-8C2E-51B11EA77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522624-07EB-09A1-4D3F-D34918E6E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1450" y="1678665"/>
            <a:ext cx="4482553" cy="2369131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sz="5000" dirty="0">
                <a:solidFill>
                  <a:srgbClr val="002060"/>
                </a:solidFill>
              </a:rPr>
              <a:t>Co-Authorship Network in Bangladesh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039E73-0204-5EAB-9866-353677E9F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8276" y="4050832"/>
            <a:ext cx="4485725" cy="2898714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Course: CSE 6413</a:t>
            </a:r>
          </a:p>
          <a:p>
            <a:pPr algn="ctr"/>
            <a:r>
              <a:rPr lang="en-GB" dirty="0"/>
              <a:t>Submitted to:</a:t>
            </a:r>
          </a:p>
          <a:p>
            <a:pPr algn="ctr"/>
            <a:r>
              <a:rPr lang="en-GB" b="1" dirty="0"/>
              <a:t>Prof. </a:t>
            </a:r>
            <a:r>
              <a:rPr lang="en-GB" b="1" dirty="0" err="1"/>
              <a:t>Dr.</a:t>
            </a:r>
            <a:r>
              <a:rPr lang="en-GB" b="1" dirty="0"/>
              <a:t> Md. </a:t>
            </a:r>
            <a:r>
              <a:rPr lang="en-GB" b="1" dirty="0" err="1"/>
              <a:t>Saidur</a:t>
            </a:r>
            <a:r>
              <a:rPr lang="en-GB" b="1" dirty="0"/>
              <a:t> Rahman</a:t>
            </a:r>
          </a:p>
          <a:p>
            <a:pPr algn="ctr"/>
            <a:endParaRPr lang="en-GB" b="1" dirty="0"/>
          </a:p>
          <a:p>
            <a:pPr algn="ctr"/>
            <a:r>
              <a:rPr lang="en-GB" dirty="0"/>
              <a:t>Date: 01/02/2024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0795E7D3-D974-4307-92D4-E3ECEFDF3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90443617-0A78-4C2C-9996-D143BCDB9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ACFC544A-BD13-4C3C-8C9E-C35DEE8A4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729A9DD4-BE93-4516-8B95-26B91B44B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3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534B1-1978-6476-355C-080E140F9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94EED-A1E8-D8FF-F8B0-AF7FACA3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EA1C3-A389-D813-9E5F-CCAA2B1A5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Introduction</a:t>
            </a:r>
          </a:p>
          <a:p>
            <a:r>
              <a:rPr lang="en-GB" dirty="0">
                <a:solidFill>
                  <a:schemeClr val="tx1"/>
                </a:solidFill>
              </a:rPr>
              <a:t>Motivation</a:t>
            </a:r>
          </a:p>
          <a:p>
            <a:r>
              <a:rPr lang="en-GB" dirty="0">
                <a:solidFill>
                  <a:schemeClr val="tx1"/>
                </a:solidFill>
              </a:rPr>
              <a:t>Contributions</a:t>
            </a:r>
          </a:p>
          <a:p>
            <a:r>
              <a:rPr lang="en-GB" b="1" dirty="0">
                <a:solidFill>
                  <a:srgbClr val="002060"/>
                </a:solidFill>
              </a:rPr>
              <a:t>Methodology</a:t>
            </a:r>
            <a:r>
              <a:rPr lang="en-GB" dirty="0"/>
              <a:t>	</a:t>
            </a:r>
          </a:p>
          <a:p>
            <a:r>
              <a:rPr lang="en-GB" dirty="0"/>
              <a:t>Results &amp; Discussion</a:t>
            </a:r>
          </a:p>
          <a:p>
            <a:r>
              <a:rPr lang="en-GB" dirty="0"/>
              <a:t>Conclusion	</a:t>
            </a:r>
          </a:p>
          <a:p>
            <a:r>
              <a:rPr lang="en-GB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247075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BFF34-6B29-8BEC-7E50-80DD250BE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GB" dirty="0"/>
              <a:t>Methodology (Dataset Preparation)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AD0D0-9357-64A1-E473-0752674A4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5220430" cy="3701270"/>
          </a:xfrm>
        </p:spPr>
        <p:txBody>
          <a:bodyPr>
            <a:normAutofit/>
          </a:bodyPr>
          <a:lstStyle/>
          <a:p>
            <a:r>
              <a:rPr lang="en-GB" dirty="0"/>
              <a:t>Step 1: Data Retrieval</a:t>
            </a:r>
          </a:p>
          <a:p>
            <a:pPr lvl="1"/>
            <a:r>
              <a:rPr lang="en-GB" dirty="0"/>
              <a:t>Retrieving research data from each Institutional website</a:t>
            </a:r>
          </a:p>
          <a:p>
            <a:pPr lvl="1"/>
            <a:r>
              <a:rPr lang="en-GB" dirty="0"/>
              <a:t>Using the python libraries </a:t>
            </a:r>
            <a:r>
              <a:rPr lang="en-GB" i="1" dirty="0"/>
              <a:t>requests</a:t>
            </a:r>
            <a:r>
              <a:rPr lang="en-GB" dirty="0"/>
              <a:t> and </a:t>
            </a:r>
            <a:r>
              <a:rPr lang="en-GB" i="1" dirty="0" err="1"/>
              <a:t>BeautifulSoup</a:t>
            </a:r>
            <a:r>
              <a:rPr lang="en-GB" dirty="0"/>
              <a:t> to </a:t>
            </a:r>
            <a:r>
              <a:rPr lang="en-GB" dirty="0" err="1"/>
              <a:t>webscrap</a:t>
            </a:r>
            <a:r>
              <a:rPr lang="en-GB" dirty="0"/>
              <a:t> from the websites</a:t>
            </a:r>
          </a:p>
          <a:p>
            <a:pPr lvl="1"/>
            <a:r>
              <a:rPr lang="en-GB" dirty="0"/>
              <a:t> Each website is composed of different structure of publication details, some other approaches involved text mining and </a:t>
            </a:r>
            <a:r>
              <a:rPr lang="en-GB" dirty="0" err="1"/>
              <a:t>bibtex</a:t>
            </a:r>
            <a:r>
              <a:rPr lang="en-GB" dirty="0"/>
              <a:t> file processing to obtain research data</a:t>
            </a:r>
          </a:p>
          <a:p>
            <a:pPr lvl="1"/>
            <a:r>
              <a:rPr lang="en-GB" dirty="0"/>
              <a:t>The publication details, author list and research title is store in a csv file format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A29D8-81A9-2831-7BD2-2A7BF90A2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417" y="2159000"/>
            <a:ext cx="3145536" cy="341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57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2C55B-F647-77D5-46BD-09AE0EBBD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 Preparation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70D9D5-8854-C07B-112E-D4BB625EB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690" y="1586590"/>
            <a:ext cx="10608884" cy="454750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FBF5DD-E899-F51E-C198-B884A08FAE6F}"/>
              </a:ext>
            </a:extLst>
          </p:cNvPr>
          <p:cNvSpPr txBox="1"/>
          <p:nvPr/>
        </p:nvSpPr>
        <p:spPr>
          <a:xfrm>
            <a:off x="3598334" y="6235700"/>
            <a:ext cx="6167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/>
              <a:t>Author-list and research title dataset for CUET</a:t>
            </a:r>
          </a:p>
        </p:txBody>
      </p:sp>
    </p:spTree>
    <p:extLst>
      <p:ext uri="{BB962C8B-B14F-4D97-AF65-F5344CB8AC3E}">
        <p14:creationId xmlns:p14="http://schemas.microsoft.com/office/powerpoint/2010/main" val="3903948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98B9E-5534-C197-E4DF-C15A087D8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Dataset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74773-26BD-9359-F3F5-046D322AE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Step 2: Assigning Author ID and Paper ID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Each Author List contain comma separated author names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Obtaining the author dataset containing author name and </a:t>
            </a:r>
            <a:r>
              <a:rPr lang="en-GB" dirty="0" err="1">
                <a:solidFill>
                  <a:schemeClr val="bg1"/>
                </a:solidFill>
              </a:rPr>
              <a:t>author_id</a:t>
            </a:r>
            <a:r>
              <a:rPr lang="en-GB" dirty="0">
                <a:solidFill>
                  <a:schemeClr val="bg1"/>
                </a:solidFill>
              </a:rPr>
              <a:t> (Author ID is represented in the form </a:t>
            </a:r>
            <a:r>
              <a:rPr lang="en-GB" dirty="0" err="1">
                <a:solidFill>
                  <a:schemeClr val="bg1"/>
                </a:solidFill>
              </a:rPr>
              <a:t>Ins_author_ID</a:t>
            </a:r>
            <a:r>
              <a:rPr lang="en-GB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Obtaining the dataset containing </a:t>
            </a:r>
            <a:r>
              <a:rPr lang="en-GB" dirty="0" err="1">
                <a:solidFill>
                  <a:schemeClr val="bg1"/>
                </a:solidFill>
              </a:rPr>
              <a:t>author_id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paper_id</a:t>
            </a:r>
            <a:r>
              <a:rPr lang="en-GB" dirty="0">
                <a:solidFill>
                  <a:schemeClr val="bg1"/>
                </a:solidFill>
              </a:rPr>
              <a:t> and paper title to link collaborated authors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8FC2A-F3FA-2B7A-3F5A-09A85508C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1296"/>
            <a:ext cx="5100320" cy="6286504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4646C-1CD5-D240-14B6-001E13BA5D28}"/>
              </a:ext>
            </a:extLst>
          </p:cNvPr>
          <p:cNvSpPr txBox="1"/>
          <p:nvPr/>
        </p:nvSpPr>
        <p:spPr>
          <a:xfrm>
            <a:off x="7711448" y="6504797"/>
            <a:ext cx="1869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Author Dataset for CUET</a:t>
            </a:r>
          </a:p>
        </p:txBody>
      </p:sp>
    </p:spTree>
    <p:extLst>
      <p:ext uri="{BB962C8B-B14F-4D97-AF65-F5344CB8AC3E}">
        <p14:creationId xmlns:p14="http://schemas.microsoft.com/office/powerpoint/2010/main" val="234291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CE6AB-7FE1-C6AC-928B-4B13AACBC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 Preparation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F5F798-4366-D4DA-9208-0129B2ED7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300" y="1473199"/>
            <a:ext cx="6616700" cy="491333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727F68-AAC2-490F-81E2-DC0B9E824167}"/>
              </a:ext>
            </a:extLst>
          </p:cNvPr>
          <p:cNvSpPr txBox="1"/>
          <p:nvPr/>
        </p:nvSpPr>
        <p:spPr>
          <a:xfrm>
            <a:off x="3111500" y="6386530"/>
            <a:ext cx="354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Authorship and </a:t>
            </a:r>
            <a:r>
              <a:rPr lang="en-GB" sz="1400" i="1" dirty="0" err="1"/>
              <a:t>Paper_ID</a:t>
            </a:r>
            <a:r>
              <a:rPr lang="en-GB" sz="1400" i="1" dirty="0"/>
              <a:t> mapped Dataset</a:t>
            </a:r>
          </a:p>
        </p:txBody>
      </p:sp>
    </p:spTree>
    <p:extLst>
      <p:ext uri="{BB962C8B-B14F-4D97-AF65-F5344CB8AC3E}">
        <p14:creationId xmlns:p14="http://schemas.microsoft.com/office/powerpoint/2010/main" val="2762584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965C7-E271-E26F-A4CD-0F2BC8971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E7E7B-BFCD-8AFA-BCEA-8946BFF5C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Step 3: Merging the Author and Paper Dataset of each Institution and assigning each author an unique universal id (UID), sorted alphabetically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2F564-8B82-0C32-EC34-660EFD462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725" y="2983579"/>
            <a:ext cx="2682875" cy="359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17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9CA7A-6A4C-FA99-584B-8AEB45B8C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A507-8334-A2EF-FF9C-B0EEA451B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Node Generation</a:t>
            </a:r>
          </a:p>
          <a:p>
            <a:pPr lvl="1"/>
            <a:r>
              <a:rPr lang="en-GB" dirty="0"/>
              <a:t>From the merged Author and Paper dataset along with assigned UID, a node dataset is designed containing only the author UID for each unique authors.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986DE-6EF3-478F-B864-D8112826D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188" y="3429000"/>
            <a:ext cx="792094" cy="285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2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3CD67-A93A-E411-55DF-F152F6208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GB" dirty="0"/>
              <a:t>Network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67E0E-C25D-EFC8-1257-4E91D9DD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5220430" cy="3701270"/>
          </a:xfrm>
        </p:spPr>
        <p:txBody>
          <a:bodyPr>
            <a:normAutofit/>
          </a:bodyPr>
          <a:lstStyle/>
          <a:p>
            <a:r>
              <a:rPr lang="en-GB" dirty="0"/>
              <a:t>Edge Generation</a:t>
            </a:r>
          </a:p>
          <a:p>
            <a:pPr lvl="1"/>
            <a:r>
              <a:rPr lang="en-GB" dirty="0"/>
              <a:t>Map UID of each collaborative authors having the same </a:t>
            </a:r>
            <a:r>
              <a:rPr lang="en-GB" dirty="0" err="1"/>
              <a:t>paper_ID</a:t>
            </a:r>
            <a:endParaRPr lang="en-GB" dirty="0"/>
          </a:p>
          <a:p>
            <a:pPr lvl="1"/>
            <a:r>
              <a:rPr lang="en-GB" dirty="0"/>
              <a:t>Storing paper authors in a </a:t>
            </a:r>
            <a:r>
              <a:rPr lang="en-GB" i="1" dirty="0"/>
              <a:t>dictionary</a:t>
            </a:r>
            <a:r>
              <a:rPr lang="en-GB" dirty="0"/>
              <a:t> known as </a:t>
            </a:r>
            <a:r>
              <a:rPr lang="en-GB" dirty="0" err="1"/>
              <a:t>paper_authors</a:t>
            </a:r>
            <a:endParaRPr lang="en-GB" dirty="0"/>
          </a:p>
          <a:p>
            <a:pPr lvl="1"/>
            <a:r>
              <a:rPr lang="en-GB" dirty="0"/>
              <a:t>Group papers as per the </a:t>
            </a:r>
            <a:r>
              <a:rPr lang="en-GB" dirty="0" err="1"/>
              <a:t>paper_id</a:t>
            </a:r>
            <a:r>
              <a:rPr lang="en-GB" dirty="0"/>
              <a:t>. Authors with same papers ids are considered to be an edge</a:t>
            </a:r>
          </a:p>
          <a:p>
            <a:pPr lvl="1"/>
            <a:r>
              <a:rPr lang="en-GB" dirty="0"/>
              <a:t>Generating unique author </a:t>
            </a:r>
            <a:r>
              <a:rPr lang="en-GB" dirty="0" err="1"/>
              <a:t>uid</a:t>
            </a:r>
            <a:r>
              <a:rPr lang="en-GB" dirty="0"/>
              <a:t> pairs per paper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02B3D-7527-AB69-406B-6B0AAE01E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909" y="2159000"/>
            <a:ext cx="1408552" cy="370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06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315FD0-B92B-B0BE-5487-DCFE5DB25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0BF3D-9FFA-56DD-AFF7-AC2EA1E9D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433389"/>
            <a:ext cx="9521354" cy="1320800"/>
          </a:xfrm>
        </p:spPr>
        <p:txBody>
          <a:bodyPr anchor="ctr">
            <a:normAutofit/>
          </a:bodyPr>
          <a:lstStyle/>
          <a:p>
            <a:r>
              <a:rPr lang="en-GB" dirty="0"/>
              <a:t>Network Design (Edge Generation)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11AF0-2BB2-0AAC-7F3F-3732B7256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22" y="1754189"/>
            <a:ext cx="3729076" cy="436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83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7D5C7-07A6-54BD-CA62-2E148211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Generation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D1CBB6-09AE-69D4-B441-05F579EC0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Using the Graph Generation Tool </a:t>
            </a:r>
            <a:r>
              <a:rPr lang="en-GB" b="1" i="1" dirty="0"/>
              <a:t>Gephi version: 0.10</a:t>
            </a:r>
            <a:r>
              <a:rPr lang="en-GB" b="1" dirty="0"/>
              <a:t> to </a:t>
            </a:r>
            <a:r>
              <a:rPr lang="en-GB" b="1" dirty="0" err="1"/>
              <a:t>condtruct</a:t>
            </a:r>
            <a:r>
              <a:rPr lang="en-GB" b="1" dirty="0"/>
              <a:t> the co-authorship network.</a:t>
            </a:r>
          </a:p>
          <a:p>
            <a:r>
              <a:rPr lang="en-GB" b="1" dirty="0"/>
              <a:t>Here the nodes are considered from the node and edges from the edge pair csv files.</a:t>
            </a:r>
          </a:p>
          <a:p>
            <a:r>
              <a:rPr lang="en-GB" b="1" dirty="0"/>
              <a:t>Total number of detected unique nodes are 6300 and total number of edges in between the nodes are 17142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41DD86A-98D1-86D6-6E26-179553B34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519" y="4889500"/>
            <a:ext cx="3508181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82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5CFB5-90FA-D2D2-3A2E-46E685CD4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8" y="976160"/>
            <a:ext cx="8686800" cy="1463040"/>
          </a:xfrm>
        </p:spPr>
        <p:txBody>
          <a:bodyPr>
            <a:normAutofit/>
          </a:bodyPr>
          <a:lstStyle/>
          <a:p>
            <a:r>
              <a:rPr lang="en-GB" sz="4400" dirty="0"/>
              <a:t>Team Members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821443-34B6-6896-9E61-19790D7B9D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780168"/>
              </p:ext>
            </p:extLst>
          </p:nvPr>
        </p:nvGraphicFramePr>
        <p:xfrm>
          <a:off x="563112" y="2695610"/>
          <a:ext cx="8596312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98156">
                  <a:extLst>
                    <a:ext uri="{9D8B030D-6E8A-4147-A177-3AD203B41FA5}">
                      <a16:colId xmlns:a16="http://schemas.microsoft.com/office/drawing/2014/main" val="4036266543"/>
                    </a:ext>
                  </a:extLst>
                </a:gridCol>
                <a:gridCol w="4298156">
                  <a:extLst>
                    <a:ext uri="{9D8B030D-6E8A-4147-A177-3AD203B41FA5}">
                      <a16:colId xmlns:a16="http://schemas.microsoft.com/office/drawing/2014/main" val="2586051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839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Dipta Justin Gomes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0424054005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990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Nurul </a:t>
                      </a:r>
                      <a:r>
                        <a:rPr lang="en-GB" dirty="0" err="1"/>
                        <a:t>Muttakin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0424054601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935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195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AC41-DA06-A96B-B668-86B960BFB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Generation (Gephi)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E0EFFF-43AC-2390-40BD-73D3458D2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634" y="1385888"/>
            <a:ext cx="8696906" cy="4557470"/>
          </a:xfrm>
        </p:spPr>
      </p:pic>
    </p:spTree>
    <p:extLst>
      <p:ext uri="{BB962C8B-B14F-4D97-AF65-F5344CB8AC3E}">
        <p14:creationId xmlns:p14="http://schemas.microsoft.com/office/powerpoint/2010/main" val="1349326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group of orange dots&#10;&#10;Description automatically generated with medium confidence">
            <a:extLst>
              <a:ext uri="{FF2B5EF4-FFF2-40B4-BE49-F238E27FC236}">
                <a16:creationId xmlns:a16="http://schemas.microsoft.com/office/drawing/2014/main" id="{4CC0BCAD-71A1-1FC5-6283-7149D19E4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1117600"/>
            <a:ext cx="9255150" cy="5397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ADED91-0431-0E26-0973-F97017DC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Generated Network</a:t>
            </a:r>
          </a:p>
        </p:txBody>
      </p:sp>
    </p:spTree>
    <p:extLst>
      <p:ext uri="{BB962C8B-B14F-4D97-AF65-F5344CB8AC3E}">
        <p14:creationId xmlns:p14="http://schemas.microsoft.com/office/powerpoint/2010/main" val="3365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2C37-E3A8-3B29-DC5C-BC079B3F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Properties obtained from </a:t>
            </a:r>
            <a:r>
              <a:rPr lang="en-GB" dirty="0" err="1"/>
              <a:t>NetworkX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054F6B-62B2-222F-9CD3-57E903BEE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9034" y="2097088"/>
            <a:ext cx="2875791" cy="3881437"/>
          </a:xfrm>
        </p:spPr>
      </p:pic>
    </p:spTree>
    <p:extLst>
      <p:ext uri="{BB962C8B-B14F-4D97-AF65-F5344CB8AC3E}">
        <p14:creationId xmlns:p14="http://schemas.microsoft.com/office/powerpoint/2010/main" val="3634584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0BB83-D5FB-8D30-D712-935681D14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CC0E9-5ADD-579F-B9FC-FFA90F644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06866-125F-07A6-98C5-EB7D33210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Introduction</a:t>
            </a:r>
          </a:p>
          <a:p>
            <a:r>
              <a:rPr lang="en-GB" dirty="0">
                <a:solidFill>
                  <a:schemeClr val="tx1"/>
                </a:solidFill>
              </a:rPr>
              <a:t>Motivation</a:t>
            </a:r>
          </a:p>
          <a:p>
            <a:r>
              <a:rPr lang="en-GB" dirty="0">
                <a:solidFill>
                  <a:schemeClr val="tx1"/>
                </a:solidFill>
              </a:rPr>
              <a:t>Contributions</a:t>
            </a:r>
          </a:p>
          <a:p>
            <a:r>
              <a:rPr lang="en-GB" dirty="0">
                <a:solidFill>
                  <a:schemeClr val="tx1"/>
                </a:solidFill>
              </a:rPr>
              <a:t>Methodology</a:t>
            </a:r>
            <a:r>
              <a:rPr lang="en-GB" dirty="0"/>
              <a:t>	</a:t>
            </a:r>
          </a:p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Results &amp; Discussion</a:t>
            </a:r>
          </a:p>
          <a:p>
            <a:r>
              <a:rPr lang="en-GB" dirty="0"/>
              <a:t>Conclusion	</a:t>
            </a:r>
          </a:p>
          <a:p>
            <a:r>
              <a:rPr lang="en-GB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210702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270D4D-301A-EA8F-8995-2EAF38AA0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Results (Network 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637A3-1BB6-CFC6-B750-382D9786F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Using </a:t>
            </a:r>
            <a:r>
              <a:rPr lang="en-GB" dirty="0" err="1">
                <a:solidFill>
                  <a:schemeClr val="bg1"/>
                </a:solidFill>
              </a:rPr>
              <a:t>NetworkX</a:t>
            </a:r>
            <a:r>
              <a:rPr lang="en-GB" dirty="0">
                <a:solidFill>
                  <a:schemeClr val="bg1"/>
                </a:solidFill>
              </a:rPr>
              <a:t> in Python to analyse the network</a:t>
            </a:r>
          </a:p>
          <a:p>
            <a:r>
              <a:rPr lang="en-GB" dirty="0">
                <a:solidFill>
                  <a:schemeClr val="bg1"/>
                </a:solidFill>
              </a:rPr>
              <a:t>Degree Distribution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Less numbers of high degree nodes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The first figure represents the count</a:t>
            </a:r>
          </a:p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 descr="A graph with red dots&#10;&#10;Description automatically generated">
            <a:extLst>
              <a:ext uri="{FF2B5EF4-FFF2-40B4-BE49-F238E27FC236}">
                <a16:creationId xmlns:a16="http://schemas.microsoft.com/office/drawing/2014/main" id="{000FFA48-9C29-B05D-47E4-C667673EE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706099"/>
            <a:ext cx="5143500" cy="3433286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170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E0543-EC7B-F0B3-A9B0-017D23D47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graph of a log-log distribution&#10;&#10;Description automatically generated">
            <a:extLst>
              <a:ext uri="{FF2B5EF4-FFF2-40B4-BE49-F238E27FC236}">
                <a16:creationId xmlns:a16="http://schemas.microsoft.com/office/drawing/2014/main" id="{F0329921-E17D-C6A5-8262-DE6D5FC03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128588"/>
            <a:ext cx="8596668" cy="6837696"/>
          </a:xfrm>
        </p:spPr>
      </p:pic>
    </p:spTree>
    <p:extLst>
      <p:ext uri="{BB962C8B-B14F-4D97-AF65-F5344CB8AC3E}">
        <p14:creationId xmlns:p14="http://schemas.microsoft.com/office/powerpoint/2010/main" val="3519495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D398D-29C6-0197-A72F-979CFD71F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C42B-94F8-0503-B8FF-D6757058A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1B88D87-4D6F-AF82-207B-2E09B61B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0"/>
            <a:ext cx="8596668" cy="674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433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96DFA-DA34-367C-9DC2-51447BCD7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B3783-A119-32ED-EA9D-18851780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Degree Distribution Analysis</a:t>
            </a:r>
            <a:br>
              <a:rPr lang="en-GB" dirty="0"/>
            </a:br>
            <a:r>
              <a:rPr lang="en-GB" dirty="0"/>
              <a:t>(Power Law fit)</a:t>
            </a:r>
          </a:p>
        </p:txBody>
      </p:sp>
      <p:pic>
        <p:nvPicPr>
          <p:cNvPr id="5" name="Content Placeholder 4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B462F4A3-B947-911D-D84C-FAA9ED694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58" y="1930400"/>
            <a:ext cx="6418242" cy="4999276"/>
          </a:xfrm>
        </p:spPr>
      </p:pic>
    </p:spTree>
    <p:extLst>
      <p:ext uri="{BB962C8B-B14F-4D97-AF65-F5344CB8AC3E}">
        <p14:creationId xmlns:p14="http://schemas.microsoft.com/office/powerpoint/2010/main" val="361244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FFA-031F-85A4-822A-447D2396F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Degree Distribution Analysis</a:t>
            </a:r>
            <a:br>
              <a:rPr lang="en-GB" dirty="0"/>
            </a:br>
            <a:r>
              <a:rPr lang="en-GB" dirty="0"/>
              <a:t>(Power Law fit)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AD126-537A-53F9-2B3E-CE72CCBF7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Gamma Value (γ) = </a:t>
            </a:r>
            <a:r>
              <a:rPr lang="en-GB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3.36</a:t>
            </a:r>
          </a:p>
          <a:p>
            <a:pPr marL="685800" lvl="1"/>
            <a:r>
              <a:rPr lang="en-GB" dirty="0"/>
              <a:t>Indicates that the network is </a:t>
            </a:r>
            <a:r>
              <a:rPr lang="en-GB" b="1" dirty="0"/>
              <a:t>less dominated by hubs</a:t>
            </a:r>
            <a:r>
              <a:rPr lang="en-GB" dirty="0"/>
              <a:t> compared to typical scale-free networks (2&lt; γ &lt;3).</a:t>
            </a:r>
          </a:p>
          <a:p>
            <a:pPr marL="685800" lvl="1"/>
            <a:r>
              <a:rPr lang="en-GB" dirty="0"/>
              <a:t>The degree distribution is still skewed, but hubs are not as disproportionately influential</a:t>
            </a:r>
          </a:p>
          <a:p>
            <a:pPr marL="685800" lvl="1"/>
            <a:r>
              <a:rPr lang="en-GB" dirty="0"/>
              <a:t>While still possibly a scale-free network, it might be moving toward a </a:t>
            </a:r>
            <a:r>
              <a:rPr lang="en-GB" b="1" dirty="0"/>
              <a:t>semi-random structure</a:t>
            </a:r>
            <a:r>
              <a:rPr lang="en-GB" dirty="0"/>
              <a:t> resembling Poisson-like distributions found in Erdos-</a:t>
            </a:r>
            <a:r>
              <a:rPr lang="en-GB" dirty="0" err="1"/>
              <a:t>Rényi</a:t>
            </a:r>
            <a:r>
              <a:rPr lang="en-GB" dirty="0"/>
              <a:t> graphs.</a:t>
            </a:r>
          </a:p>
          <a:p>
            <a:r>
              <a:rPr lang="en-GB" b="1" i="0" dirty="0">
                <a:solidFill>
                  <a:schemeClr val="tx1"/>
                </a:solidFill>
                <a:effectLst/>
                <a:latin typeface="Trebuchet MS (Body)"/>
              </a:rPr>
              <a:t>Impl</a:t>
            </a:r>
            <a:r>
              <a:rPr lang="en-GB" b="1" dirty="0">
                <a:solidFill>
                  <a:schemeClr val="tx1"/>
                </a:solidFill>
                <a:latin typeface="Trebuchet MS (Body)"/>
              </a:rPr>
              <a:t>ications</a:t>
            </a:r>
          </a:p>
          <a:p>
            <a:pPr lvl="1"/>
            <a:r>
              <a:rPr lang="en-GB" dirty="0"/>
              <a:t>Collaboration is relatively evenly distributed, without a few researchers dominating the entire network.</a:t>
            </a:r>
          </a:p>
          <a:p>
            <a:pPr lvl="1"/>
            <a:r>
              <a:rPr lang="en-GB" dirty="0"/>
              <a:t>Higher resilience against targeted attacks compared to networks with smaller γ values</a:t>
            </a:r>
            <a:endParaRPr lang="en-GB" b="1" i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282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27595-BF1D-3C38-1CBC-809C8AC9E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Hub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D54A2-BA20-1B14-7782-F82B8097D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Hubs with highest degrees found are: </a:t>
            </a:r>
          </a:p>
          <a:p>
            <a:pPr marL="457200" lvl="1" indent="0">
              <a:buNone/>
            </a:pPr>
            <a:r>
              <a:rPr lang="es-ES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5 </a:t>
            </a:r>
            <a:r>
              <a:rPr lang="es-ES" b="0" i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hubs</a:t>
            </a:r>
            <a:r>
              <a:rPr lang="es-ES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: [(4013, 0.03700174686358584), (989, 0.032078767667143085), (5867, 0.026996982690169924), (4333, 0.022709226615848815), (2926, 0.02048594568842306)]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6EEBB-3B02-2656-4E5A-56E8E2DFB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3" y="3984882"/>
            <a:ext cx="10804371" cy="94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4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5436-49DF-D764-E0E0-103E349F8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FF731-DD8A-AC0F-6679-2513F8467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Introduction</a:t>
            </a:r>
          </a:p>
          <a:p>
            <a:r>
              <a:rPr lang="en-GB" dirty="0"/>
              <a:t>Motivation</a:t>
            </a:r>
          </a:p>
          <a:p>
            <a:r>
              <a:rPr lang="en-GB" dirty="0"/>
              <a:t>Contributions</a:t>
            </a:r>
          </a:p>
          <a:p>
            <a:r>
              <a:rPr lang="en-GB" dirty="0"/>
              <a:t>Literature Review</a:t>
            </a:r>
          </a:p>
          <a:p>
            <a:r>
              <a:rPr lang="en-GB" dirty="0"/>
              <a:t>Methodology	</a:t>
            </a:r>
          </a:p>
          <a:p>
            <a:r>
              <a:rPr lang="en-GB" dirty="0"/>
              <a:t>Results &amp; Discussion</a:t>
            </a:r>
          </a:p>
          <a:p>
            <a:r>
              <a:rPr lang="en-GB" dirty="0"/>
              <a:t>Conclusion	</a:t>
            </a:r>
          </a:p>
          <a:p>
            <a:r>
              <a:rPr lang="en-GB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696493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D9600-113B-A1F9-47C4-273A594C2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3041-F435-6C2D-7F01-8A6AD59C5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Hub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86E8F-3488-7404-B5C9-9F2DC6AFA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Hubs with highest degrees found are: </a:t>
            </a:r>
          </a:p>
          <a:p>
            <a:pPr lvl="1"/>
            <a:r>
              <a:rPr lang="en-GB" dirty="0"/>
              <a:t>These nodes often represent key researchers in co-authorship networks.</a:t>
            </a: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ABF9DD-594F-7DAF-5378-4318998BD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259800"/>
              </p:ext>
            </p:extLst>
          </p:nvPr>
        </p:nvGraphicFramePr>
        <p:xfrm>
          <a:off x="1209848" y="3208866"/>
          <a:ext cx="34163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8249024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2339997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Degree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733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110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80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5867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806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229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54052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5C2BF61-11FB-3924-EEDD-9EEE349AE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662" y="3022829"/>
            <a:ext cx="3673302" cy="333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41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99405-A379-B61B-22BB-F7326C77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Measuring Local and Global Clustering Co-efficient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AE910-F7AD-5072-832A-E057E267E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Global Clustering Coefficient: </a:t>
            </a:r>
            <a:r>
              <a:rPr lang="en-GB" b="1" i="0" dirty="0">
                <a:solidFill>
                  <a:schemeClr val="tx1"/>
                </a:solidFill>
                <a:effectLst/>
                <a:latin typeface="+mj-lt"/>
              </a:rPr>
              <a:t>0.7992255844406377</a:t>
            </a:r>
          </a:p>
          <a:p>
            <a:pPr lvl="1"/>
            <a:r>
              <a:rPr lang="en-GB" dirty="0"/>
              <a:t>A value of </a:t>
            </a:r>
            <a:r>
              <a:rPr lang="en-GB" b="1" dirty="0"/>
              <a:t>0.799</a:t>
            </a:r>
            <a:r>
              <a:rPr lang="en-GB" dirty="0"/>
              <a:t> suggests that the network has a </a:t>
            </a:r>
            <a:r>
              <a:rPr lang="en-GB" b="1" dirty="0"/>
              <a:t>high level of clustering</a:t>
            </a:r>
            <a:r>
              <a:rPr lang="en-GB" dirty="0"/>
              <a:t>.</a:t>
            </a:r>
            <a:endParaRPr lang="en-GB" b="1" dirty="0">
              <a:solidFill>
                <a:schemeClr val="tx1"/>
              </a:solidFill>
              <a:latin typeface="+mj-lt"/>
            </a:endParaRPr>
          </a:p>
          <a:p>
            <a:pPr lvl="1"/>
            <a:r>
              <a:rPr lang="en-GB" dirty="0"/>
              <a:t>This means that a significant proportion of the node's </a:t>
            </a:r>
            <a:r>
              <a:rPr lang="en-GB" dirty="0" err="1"/>
              <a:t>neighbors</a:t>
            </a:r>
            <a:r>
              <a:rPr lang="en-GB" dirty="0"/>
              <a:t> tend to be connected to each other, forming closed loops or triangles.</a:t>
            </a:r>
            <a:endParaRPr lang="en-GB" b="1" dirty="0">
              <a:solidFill>
                <a:schemeClr val="tx1"/>
              </a:solidFill>
              <a:latin typeface="+mj-lt"/>
            </a:endParaRPr>
          </a:p>
          <a:p>
            <a:pPr lvl="1"/>
            <a:r>
              <a:rPr lang="en-GB" dirty="0"/>
              <a:t>It indicates a strong </a:t>
            </a:r>
            <a:r>
              <a:rPr lang="en-GB" b="1" dirty="0"/>
              <a:t>local network</a:t>
            </a:r>
            <a:r>
              <a:rPr lang="en-GB" dirty="0"/>
              <a:t> where researchers (nodes) in the network often collaborate with other researchers who already have connections, reinforcing tightly-knit research communities.</a:t>
            </a:r>
          </a:p>
          <a:p>
            <a:pPr lvl="1"/>
            <a:r>
              <a:rPr lang="en-GB" b="1" dirty="0"/>
              <a:t>Co-authorship Networks</a:t>
            </a:r>
            <a:r>
              <a:rPr lang="en-GB" dirty="0"/>
              <a:t>: In the context of a co-authorship network, a high global clustering coefficient suggests that authors tend to collaborate within well-defined groups or research communities.</a:t>
            </a:r>
            <a:endParaRPr lang="en-GB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4F644-7A55-BDC3-148A-AE7524B2D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530409"/>
            <a:ext cx="8415368" cy="102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09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7A6E-51A1-87AE-8DF9-E26D6A991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Average Shortest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F2F84-4984-F452-DCB5-294E79D6C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network is disconnected</a:t>
            </a:r>
          </a:p>
          <a:p>
            <a:r>
              <a:rPr lang="en-GB" dirty="0"/>
              <a:t>Compute Average Shortest Path Length for Each Component.</a:t>
            </a:r>
          </a:p>
          <a:p>
            <a:pPr lvl="1"/>
            <a:r>
              <a:rPr lang="en-GB" dirty="0"/>
              <a:t>Many components in your network have an average shortest path length of </a:t>
            </a:r>
            <a:r>
              <a:rPr lang="en-GB" b="1" dirty="0"/>
              <a:t>1.0</a:t>
            </a:r>
            <a:r>
              <a:rPr lang="en-GB" dirty="0"/>
              <a:t>. This means that in these components, most of the nodes are directly connected to each other. </a:t>
            </a:r>
          </a:p>
          <a:p>
            <a:pPr lvl="1"/>
            <a:r>
              <a:rPr lang="en-GB" dirty="0"/>
              <a:t>Some components, like the one with an average path length of </a:t>
            </a:r>
            <a:r>
              <a:rPr lang="en-GB" b="1" dirty="0"/>
              <a:t>7.73</a:t>
            </a:r>
            <a:r>
              <a:rPr lang="en-GB" dirty="0"/>
              <a:t>, indicate that there are nodes in the component that are relatively distant from each other.</a:t>
            </a:r>
          </a:p>
          <a:p>
            <a:pPr lvl="1"/>
            <a:r>
              <a:rPr lang="en-GB" b="1" dirty="0"/>
              <a:t>Well-Connected Subgraphs</a:t>
            </a:r>
            <a:r>
              <a:rPr lang="en-GB" dirty="0"/>
              <a:t>: Many of the components have an average path length of 1.0, meaning they are well-connected. These small subgraphs have a tight-knit structure where most nodes can be reached in just one step.</a:t>
            </a:r>
          </a:p>
          <a:p>
            <a:pPr lvl="1"/>
            <a:r>
              <a:rPr lang="en-GB" dirty="0"/>
              <a:t>Prescence of </a:t>
            </a:r>
            <a:r>
              <a:rPr lang="en-GB" b="1" dirty="0"/>
              <a:t>dense clusters</a:t>
            </a:r>
            <a:r>
              <a:rPr lang="en-GB" dirty="0"/>
              <a:t> and </a:t>
            </a:r>
            <a:r>
              <a:rPr lang="en-GB" b="1" dirty="0"/>
              <a:t>sparser components </a:t>
            </a:r>
            <a:r>
              <a:rPr lang="en-GB" dirty="0"/>
              <a:t>in the network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3658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4739D-0777-0528-6066-6973AE57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Community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AFFEC-A8C1-FA7C-C912-E1883012C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Number of communities detected: 447.</a:t>
            </a:r>
          </a:p>
          <a:p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</a:rPr>
              <a:t>Modularity: 0.941</a:t>
            </a:r>
            <a:endParaRPr lang="en-GB" b="0" i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</a:rPr>
              <a:t>Implications</a:t>
            </a:r>
          </a:p>
          <a:p>
            <a:pPr lvl="1"/>
            <a:r>
              <a:rPr lang="en-GB" dirty="0">
                <a:solidFill>
                  <a:schemeClr val="tx1"/>
                </a:solidFill>
                <a:latin typeface="+mj-lt"/>
              </a:rPr>
              <a:t>Modular Structure</a:t>
            </a:r>
          </a:p>
          <a:p>
            <a:pPr lvl="1"/>
            <a:r>
              <a:rPr lang="en-GB" dirty="0"/>
              <a:t>This suggests a relatively </a:t>
            </a:r>
            <a:r>
              <a:rPr lang="en-GB" b="1" dirty="0"/>
              <a:t>high degree of local structure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-GB" dirty="0"/>
              <a:t>with many groups of authors collaborating primarily within their own communities.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lvl="1"/>
            <a:r>
              <a:rPr lang="en-GB" dirty="0"/>
              <a:t>A </a:t>
            </a:r>
            <a:r>
              <a:rPr lang="en-GB" b="1" dirty="0"/>
              <a:t>high level of collaboration within research subfields</a:t>
            </a:r>
            <a:r>
              <a:rPr lang="en-GB" dirty="0"/>
              <a:t>. Authors are often working in groups that are not very interconnected with authors in other fields, leading to many small to medium-sized communities.</a:t>
            </a:r>
            <a:endParaRPr lang="en-GB" b="0" i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pPr lvl="1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633B9-8F74-F70F-79A0-0806C26BD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512" y="5231275"/>
            <a:ext cx="574357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0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84A19D-7261-1FF9-DA40-DB0094F29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113C2-6FE9-B0B4-6736-05C8AB76F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222281" cy="1320800"/>
          </a:xfrm>
        </p:spPr>
        <p:txBody>
          <a:bodyPr>
            <a:normAutofit/>
          </a:bodyPr>
          <a:lstStyle/>
          <a:p>
            <a:r>
              <a:rPr lang="en-GB" dirty="0"/>
              <a:t>Community Detection</a:t>
            </a:r>
          </a:p>
        </p:txBody>
      </p:sp>
      <p:sp>
        <p:nvSpPr>
          <p:cNvPr id="13" name="Isosceles Triangle 8">
            <a:extLst>
              <a:ext uri="{FF2B5EF4-FFF2-40B4-BE49-F238E27FC236}">
                <a16:creationId xmlns:a16="http://schemas.microsoft.com/office/drawing/2014/main" id="{37937955-3429-4285-81FE-09479C1D3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4DCD1-F550-8441-2FAB-A961D145C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01" y="2160589"/>
            <a:ext cx="5211607" cy="3880773"/>
          </a:xfrm>
        </p:spPr>
        <p:txBody>
          <a:bodyPr>
            <a:normAutofit/>
          </a:bodyPr>
          <a:lstStyle/>
          <a:p>
            <a:r>
              <a:rPr lang="en-GB" dirty="0"/>
              <a:t>Label Propagation Algorithm</a:t>
            </a:r>
          </a:p>
          <a:p>
            <a:pPr lvl="1"/>
            <a:r>
              <a:rPr lang="en-GB" dirty="0"/>
              <a:t>fast and works well with large, sparse networks.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09D61B-7F1B-FA2C-CA63-5F02BADD4D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725" b="-3"/>
          <a:stretch/>
        </p:blipFill>
        <p:spPr>
          <a:xfrm>
            <a:off x="972015" y="3429000"/>
            <a:ext cx="4463210" cy="2946400"/>
          </a:xfrm>
          <a:prstGeom prst="rect">
            <a:avLst/>
          </a:prstGeom>
        </p:spPr>
      </p:pic>
      <p:pic>
        <p:nvPicPr>
          <p:cNvPr id="5" name="Picture 4" descr="A close-up of a circular object&#10;&#10;Description automatically generated">
            <a:extLst>
              <a:ext uri="{FF2B5EF4-FFF2-40B4-BE49-F238E27FC236}">
                <a16:creationId xmlns:a16="http://schemas.microsoft.com/office/drawing/2014/main" id="{3EFEECFD-DE15-A343-BA77-F0AA98581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6" r="10351" b="3"/>
          <a:stretch/>
        </p:blipFill>
        <p:spPr>
          <a:xfrm>
            <a:off x="6096000" y="997589"/>
            <a:ext cx="5682785" cy="565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99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DC73A-F41B-7C69-2F7E-FC85032C2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Robustness Analysis (Attack Simulation)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2C216-C79F-44FA-5F35-532FA2CE5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227511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Network size after removing the top hub: 6397</a:t>
            </a:r>
          </a:p>
          <a:p>
            <a:endParaRPr lang="en-GB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endParaRPr lang="en-GB" b="0" i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endParaRPr lang="en-GB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endParaRPr lang="en-GB" b="0" i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endParaRPr lang="en-GB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</a:rPr>
              <a:t>Analysis:</a:t>
            </a:r>
          </a:p>
          <a:p>
            <a:pPr lvl="1"/>
            <a:r>
              <a:rPr lang="en-GB" dirty="0"/>
              <a:t>After removing the node with the highest degree (the top hub), the graph has </a:t>
            </a:r>
            <a:r>
              <a:rPr lang="en-GB" b="1" dirty="0"/>
              <a:t>6297 nodes remaining</a:t>
            </a:r>
            <a:r>
              <a:rPr lang="en-GB" dirty="0"/>
              <a:t>. This indicates that the top hub had a significant number of connections (or neighbours) and removing it reduces the network size.</a:t>
            </a:r>
          </a:p>
          <a:p>
            <a:pPr lvl="1"/>
            <a:r>
              <a:rPr lang="en-GB" dirty="0"/>
              <a:t>Hubs play a central role in maintaining network structure.</a:t>
            </a:r>
            <a:endParaRPr lang="en-GB" b="0" i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0AE99-5A5D-0E35-7992-9B8210DE4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87" y="2603500"/>
            <a:ext cx="714942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4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07BF8-37CC-9963-40A4-06063A2CF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Degree Co-relation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6C6BB-4702-12F0-B929-DBC0CB169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Degree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Assortativity</a:t>
            </a:r>
            <a:r>
              <a:rPr lang="en-GB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Coefficient: -0.07576299703156394</a:t>
            </a:r>
          </a:p>
          <a:p>
            <a:pPr lvl="1"/>
            <a:r>
              <a:rPr lang="en-GB" dirty="0"/>
              <a:t>A </a:t>
            </a:r>
            <a:r>
              <a:rPr lang="en-GB" b="1" dirty="0"/>
              <a:t>negative </a:t>
            </a:r>
            <a:r>
              <a:rPr lang="en-GB" b="1" dirty="0" err="1"/>
              <a:t>assortativity</a:t>
            </a:r>
            <a:r>
              <a:rPr lang="en-GB" dirty="0"/>
              <a:t> coefficient of </a:t>
            </a:r>
            <a:r>
              <a:rPr lang="en-GB" b="1" dirty="0"/>
              <a:t>-0.075</a:t>
            </a:r>
            <a:r>
              <a:rPr lang="en-GB" dirty="0"/>
              <a:t> suggests that the network exhibits a </a:t>
            </a:r>
            <a:r>
              <a:rPr lang="en-GB" b="1" dirty="0"/>
              <a:t>slight disassortative mixing.</a:t>
            </a:r>
          </a:p>
          <a:p>
            <a:pPr lvl="1"/>
            <a:r>
              <a:rPr lang="en-GB" dirty="0"/>
              <a:t>The network has a slight tendency for hubs to connect to less connected nodes, but the effect is not very pronounced</a:t>
            </a:r>
            <a:endParaRPr lang="en-GB" b="1" dirty="0"/>
          </a:p>
          <a:p>
            <a:pPr lvl="1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8A3E9-A82C-05FA-69E3-3A5ACF678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3993487"/>
            <a:ext cx="6631491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90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F1F8-6CA0-B83A-13D4-2B5627BC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DEDF7-4CBF-95E5-A25A-75E6A4F95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Average Degree: 3.5494357593953825 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Network Density: 0.00036751250356133593 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Degree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Assortativity</a:t>
            </a:r>
            <a:r>
              <a:rPr lang="en-GB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Coefficient: -0.0729310045604289 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Global Clustering Coefficient: 0 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Average Clustering Coefficient: 0.0 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Number of Connected Components: 443 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Largest Connected Component Size: 6397 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Graph is not connected. No path length or diameter calculated. 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Number of Communities Detected: 484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830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5BD33-B8E9-5596-9C23-809BDD180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7484-EB7B-E2A0-54C2-01DACE68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9FE6C-3FB9-FA54-637D-104D5CE87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Introduction</a:t>
            </a:r>
          </a:p>
          <a:p>
            <a:r>
              <a:rPr lang="en-GB" dirty="0">
                <a:solidFill>
                  <a:schemeClr val="tx1"/>
                </a:solidFill>
              </a:rPr>
              <a:t>Motivation</a:t>
            </a:r>
          </a:p>
          <a:p>
            <a:r>
              <a:rPr lang="en-GB" dirty="0">
                <a:solidFill>
                  <a:schemeClr val="tx1"/>
                </a:solidFill>
              </a:rPr>
              <a:t>Contributions</a:t>
            </a:r>
          </a:p>
          <a:p>
            <a:r>
              <a:rPr lang="en-GB" dirty="0">
                <a:solidFill>
                  <a:schemeClr val="tx1"/>
                </a:solidFill>
              </a:rPr>
              <a:t>Methodology</a:t>
            </a:r>
            <a:r>
              <a:rPr lang="en-GB" dirty="0"/>
              <a:t>	</a:t>
            </a:r>
          </a:p>
          <a:p>
            <a:r>
              <a:rPr lang="en-GB" dirty="0">
                <a:solidFill>
                  <a:schemeClr val="tx1"/>
                </a:solidFill>
              </a:rPr>
              <a:t>Results &amp; Discussion</a:t>
            </a:r>
          </a:p>
          <a:p>
            <a:r>
              <a:rPr lang="en-GB" dirty="0">
                <a:solidFill>
                  <a:srgbClr val="0070C0"/>
                </a:solidFill>
              </a:rPr>
              <a:t>Conclusion</a:t>
            </a:r>
            <a:r>
              <a:rPr lang="en-GB" dirty="0"/>
              <a:t>	</a:t>
            </a:r>
          </a:p>
          <a:p>
            <a:r>
              <a:rPr lang="en-GB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202187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BA46B-2D03-043F-EF9E-FABDBDA9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BD7E5-537C-8892-AF8D-E7DE797E2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co-authorship network revealed strong collaboration clusters and influential authors.</a:t>
            </a:r>
            <a:endParaRPr lang="en-GB" b="1" dirty="0"/>
          </a:p>
          <a:p>
            <a:r>
              <a:rPr lang="en-GB" dirty="0"/>
              <a:t>The network exhibited characteristics of a scale-free structure, confirmed by the power-law degree distribution Gamma Value (γ) = </a:t>
            </a:r>
            <a:r>
              <a:rPr lang="en-GB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3.36</a:t>
            </a:r>
          </a:p>
          <a:p>
            <a:r>
              <a:rPr lang="en-GB" dirty="0"/>
              <a:t>High global clustering coefficient (0.799) indicates a tightly connected collaboration structure</a:t>
            </a:r>
          </a:p>
          <a:p>
            <a:r>
              <a:rPr lang="en-GB" dirty="0"/>
              <a:t>Slight negative degree </a:t>
            </a:r>
            <a:r>
              <a:rPr lang="en-GB" dirty="0" err="1"/>
              <a:t>assortativity</a:t>
            </a:r>
            <a:r>
              <a:rPr lang="en-GB" dirty="0"/>
              <a:t> (-0.075) implies that high-degree nodes tend to connect with lower-degree nodes.</a:t>
            </a:r>
          </a:p>
          <a:p>
            <a:r>
              <a:rPr lang="en-GB" dirty="0"/>
              <a:t>Network robustness was tested by hub removal, showing fragmentation but maintaining connected components.</a:t>
            </a:r>
          </a:p>
        </p:txBody>
      </p:sp>
    </p:spTree>
    <p:extLst>
      <p:ext uri="{BB962C8B-B14F-4D97-AF65-F5344CB8AC3E}">
        <p14:creationId xmlns:p14="http://schemas.microsoft.com/office/powerpoint/2010/main" val="589445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25A85-D79D-FF02-04C7-E7873810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136C3-E768-4851-226D-A20CF0D9D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Research community in Bangladesh is in a fast growing state, requiring an empirical study</a:t>
            </a:r>
          </a:p>
          <a:p>
            <a:r>
              <a:rPr lang="en-GB" dirty="0"/>
              <a:t>Collaboration among researchers are mainly carried out based on institutions</a:t>
            </a:r>
          </a:p>
          <a:p>
            <a:r>
              <a:rPr lang="en-GB" dirty="0"/>
              <a:t>Some notable researchers have contributed significant contributions within the last couple of years</a:t>
            </a:r>
          </a:p>
          <a:p>
            <a:r>
              <a:rPr lang="en-GB" dirty="0"/>
              <a:t>Research based on institutions and a among institutions have been the primal concern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9015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D4BEA-D814-B72B-2C63-FDB23F85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 (Future Work)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F4C3E-A176-F30E-3EF1-7A06831DA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Dynamic analysis of evolving collaboration patterns over time.</a:t>
            </a:r>
          </a:p>
          <a:p>
            <a:r>
              <a:rPr lang="en-GB" dirty="0"/>
              <a:t>Incorporation of additional metadata such as research domains or publication impact.</a:t>
            </a:r>
          </a:p>
          <a:p>
            <a:r>
              <a:rPr lang="en-GB" dirty="0"/>
              <a:t>Application of more sophisticated community detection methods.</a:t>
            </a:r>
          </a:p>
          <a:p>
            <a:r>
              <a:rPr lang="en-GB" dirty="0"/>
              <a:t>Incorporate weights based on factors such as publication count, citation impact, or research funding to better understand the strength of collaborations.</a:t>
            </a:r>
          </a:p>
          <a:p>
            <a:r>
              <a:rPr lang="en-GB" dirty="0" err="1"/>
              <a:t>Analyze</a:t>
            </a:r>
            <a:r>
              <a:rPr lang="en-GB" dirty="0"/>
              <a:t> co-authorship networks across different academic disciplines to identify inter-disciplinary trends.</a:t>
            </a:r>
          </a:p>
        </p:txBody>
      </p:sp>
    </p:spTree>
    <p:extLst>
      <p:ext uri="{BB962C8B-B14F-4D97-AF65-F5344CB8AC3E}">
        <p14:creationId xmlns:p14="http://schemas.microsoft.com/office/powerpoint/2010/main" val="3270169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7D858-28E7-50D6-C8CD-14DE80A0D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25DB0-04B7-9018-4867-0FB88BFFE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[1] Kalhor, Ghazal &amp; </a:t>
            </a:r>
            <a:r>
              <a:rPr lang="en-GB" dirty="0" err="1"/>
              <a:t>Sarijalou</a:t>
            </a:r>
            <a:r>
              <a:rPr lang="en-GB" dirty="0"/>
              <a:t>, Amin &amp; Sadr, </a:t>
            </a:r>
            <a:r>
              <a:rPr lang="en-GB" dirty="0" err="1"/>
              <a:t>Niloofar</a:t>
            </a:r>
            <a:r>
              <a:rPr lang="en-GB" dirty="0"/>
              <a:t> &amp; </a:t>
            </a:r>
            <a:r>
              <a:rPr lang="en-GB" dirty="0" err="1"/>
              <a:t>Bahrak</a:t>
            </a:r>
            <a:r>
              <a:rPr lang="en-GB" dirty="0"/>
              <a:t>, Behnam. (2022). A new insight to the analysis of co-authorship in Google Scholar. Applied Network Science. 7. 10.1007/s41109-022-00460-4.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1130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D10D2-50EE-C904-D81F-69FBC620C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70DE-25D5-5353-4917-B6699CE3C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29412-1A55-1059-34B9-DE9A8FDB5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Introduction</a:t>
            </a:r>
          </a:p>
          <a:p>
            <a:r>
              <a:rPr lang="en-GB" b="1" dirty="0">
                <a:solidFill>
                  <a:srgbClr val="002060"/>
                </a:solidFill>
              </a:rPr>
              <a:t>Motivation</a:t>
            </a:r>
          </a:p>
          <a:p>
            <a:r>
              <a:rPr lang="en-GB" dirty="0"/>
              <a:t>Contributions</a:t>
            </a:r>
          </a:p>
          <a:p>
            <a:r>
              <a:rPr lang="en-GB" dirty="0"/>
              <a:t>Literature Review</a:t>
            </a:r>
          </a:p>
          <a:p>
            <a:r>
              <a:rPr lang="en-GB" dirty="0"/>
              <a:t>Methodology	</a:t>
            </a:r>
          </a:p>
          <a:p>
            <a:r>
              <a:rPr lang="en-GB" dirty="0"/>
              <a:t>Results &amp; Discussion</a:t>
            </a:r>
          </a:p>
          <a:p>
            <a:r>
              <a:rPr lang="en-GB" dirty="0"/>
              <a:t>Conclusion	</a:t>
            </a:r>
          </a:p>
          <a:p>
            <a:r>
              <a:rPr lang="en-GB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21906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070A1-C4B6-1E98-BC2A-5F630B7F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E4A1C-2BB7-06AF-EB11-AF3E2E11B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Understanding research relationships and collaboration hubs</a:t>
            </a:r>
          </a:p>
          <a:p>
            <a:r>
              <a:rPr lang="en-GB" dirty="0"/>
              <a:t>Identifying key researchers and collaborative trends in the country</a:t>
            </a:r>
          </a:p>
          <a:p>
            <a:r>
              <a:rPr lang="en-GB" dirty="0"/>
              <a:t>Supporting future research collaborations</a:t>
            </a:r>
          </a:p>
          <a:p>
            <a:r>
              <a:rPr lang="en-GB" dirty="0"/>
              <a:t>Finding inconsistencies among research groups</a:t>
            </a:r>
          </a:p>
          <a:p>
            <a:r>
              <a:rPr lang="en-GB" dirty="0"/>
              <a:t>Identifying Computer science as the primal focus of research in the fields of computer science (Kalhor et al, 2022)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637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C9A54-D0C5-16E4-F228-E784A87B8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3368-4FED-9AC3-D202-A3B7A5EC2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2F74F-3F31-D0E5-4EBB-B0734C235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Introduction</a:t>
            </a:r>
          </a:p>
          <a:p>
            <a:r>
              <a:rPr lang="en-GB" dirty="0">
                <a:solidFill>
                  <a:schemeClr val="tx1"/>
                </a:solidFill>
              </a:rPr>
              <a:t>Motivation</a:t>
            </a:r>
          </a:p>
          <a:p>
            <a:r>
              <a:rPr lang="en-GB" b="1" dirty="0">
                <a:solidFill>
                  <a:srgbClr val="002060"/>
                </a:solidFill>
              </a:rPr>
              <a:t>Contributions</a:t>
            </a:r>
          </a:p>
          <a:p>
            <a:r>
              <a:rPr lang="en-GB" dirty="0"/>
              <a:t>Literature Review</a:t>
            </a:r>
          </a:p>
          <a:p>
            <a:r>
              <a:rPr lang="en-GB" dirty="0"/>
              <a:t>Methodology	</a:t>
            </a:r>
          </a:p>
          <a:p>
            <a:r>
              <a:rPr lang="en-GB" dirty="0"/>
              <a:t>Results &amp; Discussion</a:t>
            </a:r>
          </a:p>
          <a:p>
            <a:r>
              <a:rPr lang="en-GB" dirty="0"/>
              <a:t>Conclusion	</a:t>
            </a:r>
          </a:p>
          <a:p>
            <a:r>
              <a:rPr lang="en-GB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304302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7B449-B80D-0D93-38FC-D86809BB6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E6BC7-D931-5406-9C4F-147C65EF0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Compiled the dataset of research collaborations among researchers in the field of Computer Science in Bangladesh from verified University websites</a:t>
            </a:r>
          </a:p>
          <a:p>
            <a:r>
              <a:rPr lang="en-GB"/>
              <a:t>Performed Network Analysis on the Network Obtained.</a:t>
            </a:r>
          </a:p>
          <a:p>
            <a:r>
              <a:rPr lang="en-GB"/>
              <a:t>Proved the Network Scale Free Property</a:t>
            </a:r>
          </a:p>
          <a:p>
            <a:r>
              <a:rPr lang="en-GB"/>
              <a:t>Performed Degree Co-relation Analysis</a:t>
            </a:r>
          </a:p>
          <a:p>
            <a:r>
              <a:rPr lang="en-GB"/>
              <a:t>Detecting Communities co-existing in the network</a:t>
            </a:r>
          </a:p>
          <a:p>
            <a:pPr marL="800100" lvl="1" indent="-342900">
              <a:buAutoNum type="alphaL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3809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56982-62BA-92D2-A85B-A2283D2F4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363A-E8AE-3F96-C9C6-A1862276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3F0C-40EF-A519-760E-8ED2207CC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List of Universities considered:</a:t>
            </a:r>
          </a:p>
          <a:p>
            <a:pPr marL="800100" lvl="1" indent="-342900">
              <a:buAutoNum type="alphaLcPeriod"/>
            </a:pPr>
            <a:r>
              <a:rPr lang="en-GB" dirty="0"/>
              <a:t>Bangladesh University of Engineering and Technology (BUET)</a:t>
            </a:r>
          </a:p>
          <a:p>
            <a:pPr marL="800100" lvl="1" indent="-342900">
              <a:buAutoNum type="alphaLcPeriod"/>
            </a:pPr>
            <a:r>
              <a:rPr lang="en-GB" dirty="0"/>
              <a:t>Dhaka University (DU)</a:t>
            </a:r>
          </a:p>
          <a:p>
            <a:pPr marL="800100" lvl="1" indent="-342900">
              <a:buAutoNum type="alphaLcPeriod"/>
            </a:pPr>
            <a:r>
              <a:rPr lang="en-GB" dirty="0"/>
              <a:t>Chittagong University (CU)</a:t>
            </a:r>
          </a:p>
          <a:p>
            <a:pPr marL="800100" lvl="1" indent="-342900">
              <a:buAutoNum type="alphaLcPeriod"/>
            </a:pPr>
            <a:r>
              <a:rPr lang="en-GB" dirty="0"/>
              <a:t>Khulna University (KU)</a:t>
            </a:r>
          </a:p>
          <a:p>
            <a:pPr marL="800100" lvl="1" indent="-342900">
              <a:buAutoNum type="alphaLcPeriod"/>
            </a:pPr>
            <a:r>
              <a:rPr lang="en-GB" dirty="0" err="1"/>
              <a:t>Shahajalal</a:t>
            </a:r>
            <a:r>
              <a:rPr lang="en-GB" dirty="0"/>
              <a:t> University of Science and Technology (SUST)</a:t>
            </a:r>
          </a:p>
          <a:p>
            <a:pPr marL="800100" lvl="1" indent="-342900">
              <a:buAutoNum type="alphaLcPeriod"/>
            </a:pPr>
            <a:r>
              <a:rPr lang="en-GB" dirty="0"/>
              <a:t>Jahangirnagar University (JU)</a:t>
            </a:r>
          </a:p>
          <a:p>
            <a:pPr marL="800100" lvl="1" indent="-342900">
              <a:buAutoNum type="alphaLcPeriod"/>
            </a:pPr>
            <a:r>
              <a:rPr lang="en-GB" dirty="0"/>
              <a:t>Brac University </a:t>
            </a:r>
          </a:p>
          <a:p>
            <a:pPr marL="800100" lvl="1" indent="-342900">
              <a:buAutoNum type="alphaLcPeriod"/>
            </a:pPr>
            <a:r>
              <a:rPr lang="en-GB" dirty="0"/>
              <a:t>North South University (NSU)</a:t>
            </a:r>
          </a:p>
          <a:p>
            <a:pPr marL="800100" lvl="1" indent="-342900">
              <a:buAutoNum type="alphaLcPeriod"/>
            </a:pPr>
            <a:r>
              <a:rPr lang="en-GB" dirty="0"/>
              <a:t>Chittagong University of Engineering and Technology (CUET)</a:t>
            </a:r>
          </a:p>
          <a:p>
            <a:pPr marL="800100" lvl="1" indent="-342900">
              <a:buAutoNum type="alphaLcPeriod"/>
            </a:pPr>
            <a:r>
              <a:rPr lang="en-GB" dirty="0"/>
              <a:t>Khulna University of Engineering and Technology (KUET)</a:t>
            </a:r>
          </a:p>
          <a:p>
            <a:pPr marL="800100" lvl="1" indent="-342900">
              <a:buAutoNum type="alphaLcPeriod"/>
            </a:pPr>
            <a:r>
              <a:rPr lang="en-GB" dirty="0"/>
              <a:t>American International University-Bangladesh (AIUB)</a:t>
            </a:r>
          </a:p>
        </p:txBody>
      </p:sp>
    </p:spTree>
    <p:extLst>
      <p:ext uri="{BB962C8B-B14F-4D97-AF65-F5344CB8AC3E}">
        <p14:creationId xmlns:p14="http://schemas.microsoft.com/office/powerpoint/2010/main" val="104031767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277</TotalTime>
  <Words>1576</Words>
  <Application>Microsoft Office PowerPoint</Application>
  <PresentationFormat>Widescreen</PresentationFormat>
  <Paragraphs>229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Aptos</vt:lpstr>
      <vt:lpstr>Arial</vt:lpstr>
      <vt:lpstr>Courier New</vt:lpstr>
      <vt:lpstr>Trebuchet MS</vt:lpstr>
      <vt:lpstr>Trebuchet MS (Body)</vt:lpstr>
      <vt:lpstr>Wingdings 3</vt:lpstr>
      <vt:lpstr>Facet</vt:lpstr>
      <vt:lpstr>Co-Authorship Network in Bangladesh</vt:lpstr>
      <vt:lpstr>Team Members</vt:lpstr>
      <vt:lpstr>Presentation Outline</vt:lpstr>
      <vt:lpstr>Introduction </vt:lpstr>
      <vt:lpstr>Presentation Outline</vt:lpstr>
      <vt:lpstr>Motivation</vt:lpstr>
      <vt:lpstr>Presentation Outline</vt:lpstr>
      <vt:lpstr>Contributions</vt:lpstr>
      <vt:lpstr>Contributions</vt:lpstr>
      <vt:lpstr>Presentation Outline</vt:lpstr>
      <vt:lpstr>Methodology (Dataset Preparation)</vt:lpstr>
      <vt:lpstr>Dataset Preparation</vt:lpstr>
      <vt:lpstr>Dataset Preparation</vt:lpstr>
      <vt:lpstr>Dataset Preparation</vt:lpstr>
      <vt:lpstr>Dataset Preparation</vt:lpstr>
      <vt:lpstr>Network Design</vt:lpstr>
      <vt:lpstr>Network Design</vt:lpstr>
      <vt:lpstr>Network Design (Edge Generation) </vt:lpstr>
      <vt:lpstr>Network Generation</vt:lpstr>
      <vt:lpstr>Network Generation (Gephi)</vt:lpstr>
      <vt:lpstr>Generated Network</vt:lpstr>
      <vt:lpstr>Network Properties obtained from NetworkX</vt:lpstr>
      <vt:lpstr>Presentation Outline</vt:lpstr>
      <vt:lpstr>Results (Network Analysis)</vt:lpstr>
      <vt:lpstr>PowerPoint Presentation</vt:lpstr>
      <vt:lpstr>PowerPoint Presentation</vt:lpstr>
      <vt:lpstr>Degree Distribution Analysis (Power Law fit)</vt:lpstr>
      <vt:lpstr>Degree Distribution Analysis (Power Law fit)</vt:lpstr>
      <vt:lpstr>Hub Detection</vt:lpstr>
      <vt:lpstr>Hub Detection</vt:lpstr>
      <vt:lpstr>Measuring Local and Global Clustering Co-efficient</vt:lpstr>
      <vt:lpstr>Average Shortest Path</vt:lpstr>
      <vt:lpstr>Community Detection</vt:lpstr>
      <vt:lpstr>Community Detection</vt:lpstr>
      <vt:lpstr>Robustness Analysis (Attack Simulation)</vt:lpstr>
      <vt:lpstr>Degree Co-relation</vt:lpstr>
      <vt:lpstr>Network Properties</vt:lpstr>
      <vt:lpstr>Presentation Outline</vt:lpstr>
      <vt:lpstr>Conclusion</vt:lpstr>
      <vt:lpstr>Conclusion (Future Work)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Dipta Justin Gomes</dc:creator>
  <cp:lastModifiedBy>Dipta Justin Gomes</cp:lastModifiedBy>
  <cp:revision>4</cp:revision>
  <dcterms:created xsi:type="dcterms:W3CDTF">2025-01-31T10:58:34Z</dcterms:created>
  <dcterms:modified xsi:type="dcterms:W3CDTF">2025-01-31T16:28:02Z</dcterms:modified>
</cp:coreProperties>
</file>